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859" r:id="rId2"/>
    <p:sldId id="1070" r:id="rId3"/>
    <p:sldId id="1107" r:id="rId4"/>
    <p:sldId id="1108" r:id="rId5"/>
    <p:sldId id="1109" r:id="rId6"/>
    <p:sldId id="1110" r:id="rId7"/>
    <p:sldId id="1111" r:id="rId8"/>
    <p:sldId id="1072" r:id="rId9"/>
    <p:sldId id="1114" r:id="rId10"/>
    <p:sldId id="1076" r:id="rId11"/>
    <p:sldId id="1079" r:id="rId12"/>
    <p:sldId id="1081" r:id="rId13"/>
    <p:sldId id="1085" r:id="rId14"/>
    <p:sldId id="1086" r:id="rId15"/>
    <p:sldId id="1102" r:id="rId16"/>
    <p:sldId id="1115" r:id="rId17"/>
    <p:sldId id="1116" r:id="rId18"/>
    <p:sldId id="1117" r:id="rId19"/>
    <p:sldId id="1119" r:id="rId20"/>
    <p:sldId id="1118" r:id="rId21"/>
    <p:sldId id="1120" r:id="rId22"/>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2025/8/5</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192182303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2025/8/5</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0.png"/><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340768"/>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电磁振荡与电磁波</a:t>
            </a:r>
          </a:p>
        </p:txBody>
      </p:sp>
      <p:sp>
        <p:nvSpPr>
          <p:cNvPr id="7" name="文本框 6"/>
          <p:cNvSpPr txBox="1"/>
          <p:nvPr/>
        </p:nvSpPr>
        <p:spPr>
          <a:xfrm>
            <a:off x="334327" y="2735258"/>
            <a:ext cx="11523345" cy="217784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无线电波的发射和接收  </a:t>
            </a:r>
            <a:endPar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电磁波谱</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473598" y="778789"/>
            <a:ext cx="7260360" cy="690782"/>
          </a:xfrm>
          <a:prstGeom prst="rect">
            <a:avLst/>
          </a:prstGeom>
          <a:ln>
            <a:noFill/>
          </a:ln>
        </p:spPr>
      </p:pic>
      <p:pic>
        <p:nvPicPr>
          <p:cNvPr id="4" name="要点1.eps" descr="id:2147489886;FounderCES"/>
          <p:cNvPicPr/>
          <p:nvPr/>
        </p:nvPicPr>
        <p:blipFill>
          <a:blip r:embed="rId3"/>
          <a:stretch>
            <a:fillRect/>
          </a:stretch>
        </p:blipFill>
        <p:spPr>
          <a:xfrm>
            <a:off x="474237" y="1637376"/>
            <a:ext cx="1053832" cy="370126"/>
          </a:xfrm>
          <a:prstGeom prst="rect">
            <a:avLst/>
          </a:prstGeom>
        </p:spPr>
      </p:pic>
      <p:sp>
        <p:nvSpPr>
          <p:cNvPr id="2" name="内容占位符 1"/>
          <p:cNvSpPr>
            <a:spLocks noGrp="1"/>
          </p:cNvSpPr>
          <p:nvPr>
            <p:ph idx="1"/>
          </p:nvPr>
        </p:nvSpPr>
        <p:spPr>
          <a:xfrm>
            <a:off x="360854" y="1484784"/>
            <a:ext cx="11485848" cy="332975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有效</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发射电磁波的条件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要有效地向外发射电磁波，振荡电路必须具有的两个特点：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要有</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足够高的振荡频率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频率越高，振荡电路发射电磁波的本领越大，如果是低频信号，要用高频信号运载才能将其更有效地发射出去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开放电路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采用开放电路可以使振荡电路的电磁场分散到尽可能大的空间，如图所示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5" name="QW21.eps" descr="id:2147493655;FounderCES"/>
          <p:cNvPicPr/>
          <p:nvPr/>
        </p:nvPicPr>
        <p:blipFill>
          <a:blip r:embed="rId4"/>
          <a:stretch>
            <a:fillRect/>
          </a:stretch>
        </p:blipFill>
        <p:spPr>
          <a:xfrm>
            <a:off x="3214886" y="4365104"/>
            <a:ext cx="4824536" cy="2128116"/>
          </a:xfrm>
          <a:prstGeom prst="rect">
            <a:avLst/>
          </a:prstGeom>
        </p:spPr>
      </p:pic>
    </p:spTree>
    <p:extLst>
      <p:ext uri="{BB962C8B-B14F-4D97-AF65-F5344CB8AC3E}">
        <p14:creationId xmlns:p14="http://schemas.microsoft.com/office/powerpoint/2010/main" val="355298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935;FounderCES"/>
          <p:cNvPicPr/>
          <p:nvPr/>
        </p:nvPicPr>
        <p:blipFill>
          <a:blip r:embed="rId2"/>
          <a:stretch>
            <a:fillRect/>
          </a:stretch>
        </p:blipFill>
        <p:spPr>
          <a:xfrm>
            <a:off x="478582" y="936713"/>
            <a:ext cx="1047040" cy="337713"/>
          </a:xfrm>
          <a:prstGeom prst="rect">
            <a:avLst/>
          </a:prstGeom>
        </p:spPr>
      </p:pic>
      <p:pic>
        <p:nvPicPr>
          <p:cNvPr id="4" name="24答案.eps" descr="id:2147489956;FounderCES"/>
          <p:cNvPicPr/>
          <p:nvPr/>
        </p:nvPicPr>
        <p:blipFill>
          <a:blip r:embed="rId3"/>
          <a:stretch>
            <a:fillRect/>
          </a:stretch>
        </p:blipFill>
        <p:spPr>
          <a:xfrm>
            <a:off x="487861" y="4172426"/>
            <a:ext cx="826824" cy="295189"/>
          </a:xfrm>
          <a:prstGeom prst="rect">
            <a:avLst/>
          </a:prstGeom>
        </p:spPr>
      </p:pic>
      <p:sp>
        <p:nvSpPr>
          <p:cNvPr id="5" name="矩形 4"/>
          <p:cNvSpPr/>
          <p:nvPr/>
        </p:nvSpPr>
        <p:spPr>
          <a:xfrm>
            <a:off x="1549371" y="4077072"/>
            <a:ext cx="389850" cy="461665"/>
          </a:xfrm>
          <a:prstGeom prst="rect">
            <a:avLst/>
          </a:prstGeom>
        </p:spPr>
        <p:txBody>
          <a:bodyPr wrap="none">
            <a:spAutoFit/>
          </a:bodyPr>
          <a:lstStyle/>
          <a:p>
            <a:r>
              <a:rPr lang="en-US" altLang="zh-CN" sz="2400" dirty="0">
                <a:solidFill>
                  <a:srgbClr val="000000"/>
                </a:solidFill>
              </a:rPr>
              <a:t>B</a:t>
            </a:r>
            <a:endParaRPr lang="zh-CN" altLang="en-US" sz="2400" dirty="0"/>
          </a:p>
        </p:txBody>
      </p:sp>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增大无线电台向空间发射无线电波的能力，对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振荡电路的结构可采用下列哪些措施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增大电容器极板的正对面积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增大电容器极板的间距</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增大自感线圈的匝数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提高供电</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7" name="24解析.eps" descr="id:2147489949;FounderCES"/>
          <p:cNvPicPr/>
          <p:nvPr/>
        </p:nvPicPr>
        <p:blipFill>
          <a:blip r:embed="rId4"/>
          <a:stretch>
            <a:fillRect/>
          </a:stretch>
        </p:blipFill>
        <p:spPr>
          <a:xfrm>
            <a:off x="497192" y="4721947"/>
            <a:ext cx="826824" cy="295189"/>
          </a:xfrm>
          <a:prstGeom prst="rect">
            <a:avLst/>
          </a:prstGeom>
        </p:spPr>
      </p:pic>
      <p:sp>
        <p:nvSpPr>
          <p:cNvPr id="8" name="内容占位符 1"/>
          <p:cNvSpPr txBox="1">
            <a:spLocks/>
          </p:cNvSpPr>
          <p:nvPr/>
        </p:nvSpPr>
        <p:spPr bwMode="auto">
          <a:xfrm>
            <a:off x="360854" y="450905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要增大无线电台向空间发射无线电波的能力</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必须提高其振荡频率</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即减小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或减小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要减小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可通过减小线圈匝数、抽出铁芯的方法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要减小</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可采用增大极板间距、减小极板正对面积、减小相对介电常数的办法</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024231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963;FounderCES"/>
          <p:cNvPicPr/>
          <p:nvPr/>
        </p:nvPicPr>
        <p:blipFill>
          <a:blip r:embed="rId2"/>
          <a:stretch>
            <a:fillRect/>
          </a:stretch>
        </p:blipFill>
        <p:spPr>
          <a:xfrm>
            <a:off x="452918" y="927307"/>
            <a:ext cx="961768" cy="337793"/>
          </a:xfrm>
          <a:prstGeom prst="rect">
            <a:avLst/>
          </a:prstGeom>
        </p:spPr>
      </p:pic>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algn="dist"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无线电波、红外线、可见光、紫外线、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射线等合起来便构成了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范围</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非常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广阔的电磁波谱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如图所示是按波长由大到小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频率由小到大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顺序排列的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4" name="xcz21.jpg" descr="id:2147493690;FounderCES"/>
          <p:cNvPicPr/>
          <p:nvPr/>
        </p:nvPicPr>
        <p:blipFill>
          <a:blip r:embed="rId3"/>
          <a:stretch>
            <a:fillRect/>
          </a:stretch>
        </p:blipFill>
        <p:spPr>
          <a:xfrm>
            <a:off x="2926854" y="2924944"/>
            <a:ext cx="6768752" cy="2834644"/>
          </a:xfrm>
          <a:prstGeom prst="rect">
            <a:avLst/>
          </a:prstGeom>
        </p:spPr>
      </p:pic>
    </p:spTree>
    <p:extLst>
      <p:ext uri="{BB962C8B-B14F-4D97-AF65-F5344CB8AC3E}">
        <p14:creationId xmlns:p14="http://schemas.microsoft.com/office/powerpoint/2010/main" val="4151654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微波和无线电波，下列说法正确的是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无线电波波速在任何情况下都等于真空中的光速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微波在传播过程中遇到金属导体时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会在其中产生相应的感应电动势或感应电流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手机所用的微波在传播过程中比无线电广播所用的中波更容易绕过障碍物</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在无线电通信中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声音信号通常要通过检波加载在高频信号上后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才向外</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89984;FounderCES"/>
          <p:cNvPicPr/>
          <p:nvPr/>
        </p:nvPicPr>
        <p:blipFill>
          <a:blip r:embed="rId2"/>
          <a:stretch>
            <a:fillRect/>
          </a:stretch>
        </p:blipFill>
        <p:spPr>
          <a:xfrm>
            <a:off x="449985" y="927382"/>
            <a:ext cx="1032891" cy="333149"/>
          </a:xfrm>
          <a:prstGeom prst="rect">
            <a:avLst/>
          </a:prstGeom>
        </p:spPr>
      </p:pic>
      <p:pic>
        <p:nvPicPr>
          <p:cNvPr id="4" name="24答案.eps" descr="id:2147489956;FounderCES"/>
          <p:cNvPicPr/>
          <p:nvPr/>
        </p:nvPicPr>
        <p:blipFill>
          <a:blip r:embed="rId3"/>
          <a:stretch>
            <a:fillRect/>
          </a:stretch>
        </p:blipFill>
        <p:spPr>
          <a:xfrm>
            <a:off x="478530" y="3656316"/>
            <a:ext cx="826824" cy="295189"/>
          </a:xfrm>
          <a:prstGeom prst="rect">
            <a:avLst/>
          </a:prstGeom>
        </p:spPr>
      </p:pic>
      <p:sp>
        <p:nvSpPr>
          <p:cNvPr id="5" name="矩形 4"/>
          <p:cNvSpPr/>
          <p:nvPr/>
        </p:nvSpPr>
        <p:spPr>
          <a:xfrm>
            <a:off x="1534446" y="3554354"/>
            <a:ext cx="389850" cy="461665"/>
          </a:xfrm>
          <a:prstGeom prst="rect">
            <a:avLst/>
          </a:prstGeom>
        </p:spPr>
        <p:txBody>
          <a:bodyPr wrap="none">
            <a:spAutoFit/>
          </a:bodyPr>
          <a:lstStyle/>
          <a:p>
            <a:r>
              <a:rPr lang="en-US" altLang="zh-CN" sz="2400" dirty="0">
                <a:solidFill>
                  <a:srgbClr val="000000"/>
                </a:solidFill>
              </a:rPr>
              <a:t>B</a:t>
            </a:r>
            <a:endParaRPr lang="zh-CN" altLang="en-US" sz="2400" dirty="0"/>
          </a:p>
        </p:txBody>
      </p:sp>
    </p:spTree>
    <p:extLst>
      <p:ext uri="{BB962C8B-B14F-4D97-AF65-F5344CB8AC3E}">
        <p14:creationId xmlns:p14="http://schemas.microsoft.com/office/powerpoint/2010/main" val="400959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只有在真空中传播时速度才等于真空中的光速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在其他介质中传播时速度小于真空中的光速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微波和无线电波传播的是变化的电磁场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变化的磁场在传播过程中遇到金属导体时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会产生电磁感应现象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波长越长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越容易产生衍射现象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微波的波长比中波短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微波在传播过程中比无线电广播所用的中波更难绕过障碍物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声音信号通常要通过调制技术加载在高频信号上后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才向外发射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pic>
        <p:nvPicPr>
          <p:cNvPr id="4" name="24解析.eps" descr="id:2147489949;FounderCES"/>
          <p:cNvPicPr/>
          <p:nvPr/>
        </p:nvPicPr>
        <p:blipFill>
          <a:blip r:embed="rId2"/>
          <a:stretch>
            <a:fillRect/>
          </a:stretch>
        </p:blipFill>
        <p:spPr>
          <a:xfrm>
            <a:off x="497192" y="955375"/>
            <a:ext cx="826824" cy="295189"/>
          </a:xfrm>
          <a:prstGeom prst="rect">
            <a:avLst/>
          </a:prstGeom>
        </p:spPr>
      </p:pic>
    </p:spTree>
    <p:extLst>
      <p:ext uri="{BB962C8B-B14F-4D97-AF65-F5344CB8AC3E}">
        <p14:creationId xmlns:p14="http://schemas.microsoft.com/office/powerpoint/2010/main" val="31595684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a:spLocks/>
          </p:cNvSpPr>
          <p:nvPr/>
        </p:nvSpPr>
        <p:spPr bwMode="auto">
          <a:xfrm>
            <a:off x="360854" y="980728"/>
            <a:ext cx="11485848" cy="2862322"/>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无线电波</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的传播方式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地波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远距离传输微波信号的时候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考虑到地球是圆的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就必须通过地面中继站来传输微波信号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后来除了地面中继站</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还利用通信卫星作为中继站来传输微波信号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天波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高层大气中有电离层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它会反射电磁波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短波就是通过电离层的反射来进行远距离传播的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所以这种传输方式被叫作天波传播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拓展.eps" descr="id:2147493718;FounderCES"/>
          <p:cNvPicPr/>
          <p:nvPr/>
        </p:nvPicPr>
        <p:blipFill>
          <a:blip r:embed="rId2"/>
          <a:stretch>
            <a:fillRect/>
          </a:stretch>
        </p:blipFill>
        <p:spPr>
          <a:xfrm>
            <a:off x="535086" y="1158834"/>
            <a:ext cx="1258302" cy="351303"/>
          </a:xfrm>
          <a:prstGeom prst="rect">
            <a:avLst/>
          </a:prstGeom>
        </p:spPr>
      </p:pic>
    </p:spTree>
    <p:extLst>
      <p:ext uri="{BB962C8B-B14F-4D97-AF65-F5344CB8AC3E}">
        <p14:creationId xmlns:p14="http://schemas.microsoft.com/office/powerpoint/2010/main" val="974399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电磁振荡</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模型分析</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4" name="24情境通.eps" descr="id:2147493725;FounderCES"/>
          <p:cNvPicPr/>
          <p:nvPr/>
        </p:nvPicPr>
        <p:blipFill>
          <a:blip r:embed="rId2">
            <a:clrChange>
              <a:clrFrom>
                <a:srgbClr val="000000">
                  <a:alpha val="0"/>
                </a:srgbClr>
              </a:clrFrom>
              <a:clrTo>
                <a:srgbClr val="000000">
                  <a:alpha val="0"/>
                </a:srgbClr>
              </a:clrTo>
            </a:clrChange>
          </a:blip>
          <a:stretch>
            <a:fillRect/>
          </a:stretch>
        </p:blipFill>
        <p:spPr>
          <a:xfrm>
            <a:off x="3475486" y="807794"/>
            <a:ext cx="5256584" cy="532974"/>
          </a:xfrm>
          <a:prstGeom prst="rect">
            <a:avLst/>
          </a:prstGeom>
        </p:spPr>
      </p:pic>
      <p:pic>
        <p:nvPicPr>
          <p:cNvPr id="5" name="情境1.eps" descr="id:2147493732;FounderCES"/>
          <p:cNvPicPr/>
          <p:nvPr/>
        </p:nvPicPr>
        <p:blipFill>
          <a:blip r:embed="rId3"/>
          <a:stretch>
            <a:fillRect/>
          </a:stretch>
        </p:blipFill>
        <p:spPr>
          <a:xfrm>
            <a:off x="434567" y="1572138"/>
            <a:ext cx="1024134" cy="359696"/>
          </a:xfrm>
          <a:prstGeom prst="rect">
            <a:avLst/>
          </a:prstGeom>
        </p:spPr>
      </p:pic>
      <p:pic>
        <p:nvPicPr>
          <p:cNvPr id="6" name="ca512.jpg" descr="id:2147493739;FounderCES"/>
          <p:cNvPicPr/>
          <p:nvPr/>
        </p:nvPicPr>
        <p:blipFill>
          <a:blip r:embed="rId4"/>
          <a:stretch>
            <a:fillRect/>
          </a:stretch>
        </p:blipFill>
        <p:spPr>
          <a:xfrm>
            <a:off x="3239669" y="2420888"/>
            <a:ext cx="5472608" cy="3893357"/>
          </a:xfrm>
          <a:prstGeom prst="rect">
            <a:avLst/>
          </a:prstGeom>
        </p:spPr>
      </p:pic>
    </p:spTree>
    <p:extLst>
      <p:ext uri="{BB962C8B-B14F-4D97-AF65-F5344CB8AC3E}">
        <p14:creationId xmlns:p14="http://schemas.microsoft.com/office/powerpoint/2010/main" val="3045577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21762"/>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模型突破</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决定了电场的强弱和电场能的大小，</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决定了磁场的强弱和磁场能的大小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电磁振荡的过程，实质上是电场能和磁场能相互转化的过程，知道其中一种场的变化就能推知另一种场的变化情况</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7985796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无人机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因机动性能好，应用广泛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控制无人机的无线电信号产生于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振荡电路在某一时刻的电场和磁场方向如图所示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电路中的电流在减小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电路中电流沿顺时针方向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电容器极板上的电荷量在减少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电路中磁场能正在向电场能</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93746;FounderCES"/>
          <p:cNvPicPr/>
          <p:nvPr/>
        </p:nvPicPr>
        <p:blipFill>
          <a:blip r:embed="rId2"/>
          <a:stretch>
            <a:fillRect/>
          </a:stretch>
        </p:blipFill>
        <p:spPr>
          <a:xfrm>
            <a:off x="478582" y="899389"/>
            <a:ext cx="1119048" cy="360938"/>
          </a:xfrm>
          <a:prstGeom prst="rect">
            <a:avLst/>
          </a:prstGeom>
        </p:spPr>
      </p:pic>
      <p:pic>
        <p:nvPicPr>
          <p:cNvPr id="4" name="ca513.jpg" descr="id:2147493753;FounderCES"/>
          <p:cNvPicPr/>
          <p:nvPr/>
        </p:nvPicPr>
        <p:blipFill>
          <a:blip r:embed="rId3"/>
          <a:stretch>
            <a:fillRect/>
          </a:stretch>
        </p:blipFill>
        <p:spPr>
          <a:xfrm>
            <a:off x="7031310" y="2060848"/>
            <a:ext cx="2232248" cy="2370368"/>
          </a:xfrm>
          <a:prstGeom prst="rect">
            <a:avLst/>
          </a:prstGeom>
        </p:spPr>
      </p:pic>
      <p:pic>
        <p:nvPicPr>
          <p:cNvPr id="5" name="24答案.eps" descr="id:2147489956;FounderCES"/>
          <p:cNvPicPr/>
          <p:nvPr/>
        </p:nvPicPr>
        <p:blipFill>
          <a:blip r:embed="rId4"/>
          <a:stretch>
            <a:fillRect/>
          </a:stretch>
        </p:blipFill>
        <p:spPr>
          <a:xfrm>
            <a:off x="497192" y="4204726"/>
            <a:ext cx="826824" cy="295189"/>
          </a:xfrm>
          <a:prstGeom prst="rect">
            <a:avLst/>
          </a:prstGeom>
        </p:spPr>
      </p:pic>
      <p:sp>
        <p:nvSpPr>
          <p:cNvPr id="6" name="矩形 5"/>
          <p:cNvSpPr/>
          <p:nvPr/>
        </p:nvSpPr>
        <p:spPr>
          <a:xfrm>
            <a:off x="1707434" y="4001161"/>
            <a:ext cx="407484" cy="579967"/>
          </a:xfrm>
          <a:prstGeom prst="rect">
            <a:avLst/>
          </a:prstGeom>
        </p:spPr>
        <p:txBody>
          <a:bodyPr wrap="none">
            <a:spAutoFit/>
          </a:bodyPr>
          <a:lstStyle/>
          <a:p>
            <a:pPr algn="just">
              <a:lnSpc>
                <a:spcPct val="150000"/>
              </a:lnSpc>
              <a:spcAft>
                <a:spcPts val="0"/>
              </a:spcAft>
            </a:pPr>
            <a:r>
              <a:rPr lang="en-US" altLang="zh-CN" sz="2400" dirty="0" smtClean="0">
                <a:solidFill>
                  <a:srgbClr val="000000"/>
                </a:solidFill>
                <a:cs typeface="Times New Roman" panose="02020603050405020304" pitchFamily="18" charset="0"/>
              </a:rPr>
              <a:t>C</a:t>
            </a:r>
            <a:endParaRPr lang="zh-CN" altLang="zh-CN" sz="1050" dirty="0">
              <a:solidFill>
                <a:srgbClr val="000000"/>
              </a:solidFill>
              <a:cs typeface="Times New Roman" panose="02020603050405020304" pitchFamily="18" charset="0"/>
            </a:endParaRPr>
          </a:p>
        </p:txBody>
      </p:sp>
      <p:sp>
        <p:nvSpPr>
          <p:cNvPr id="7" name="内容占位符 1"/>
          <p:cNvSpPr txBox="1">
            <a:spLocks/>
          </p:cNvSpPr>
          <p:nvPr/>
        </p:nvSpPr>
        <p:spPr bwMode="auto">
          <a:xfrm>
            <a:off x="360854" y="4562399"/>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根据安培定则可知</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回路中电流沿逆时针方向</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电容器上极板带正电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下极板带负电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故电容器正在放电</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电荷量逐渐减小</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电流增大</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电场能正在向磁场能转化</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8" name="24解析.eps" descr="id:2147489949;FounderCES"/>
          <p:cNvPicPr/>
          <p:nvPr/>
        </p:nvPicPr>
        <p:blipFill>
          <a:blip r:embed="rId5"/>
          <a:stretch>
            <a:fillRect/>
          </a:stretch>
        </p:blipFill>
        <p:spPr>
          <a:xfrm>
            <a:off x="497192" y="4761857"/>
            <a:ext cx="826824" cy="295189"/>
          </a:xfrm>
          <a:prstGeom prst="rect">
            <a:avLst/>
          </a:prstGeom>
        </p:spPr>
      </p:pic>
    </p:spTree>
    <p:extLst>
      <p:ext uri="{BB962C8B-B14F-4D97-AF65-F5344CB8AC3E}">
        <p14:creationId xmlns:p14="http://schemas.microsoft.com/office/powerpoint/2010/main" val="11808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无线电波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无线电波的接收原理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利用电磁感应在接收电路产生和电磁波同频率的电流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无线电波的接收方法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利用调谐产生电谐振，使接收电路的感应电流最强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利用解调把接收电路中的有用信号分离出来</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调谐和解调的区别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调谐就是一个选台的过程，即选携带有用信号的高频振荡电流，使其在接收电路中产生最强的感应电流的过程；解调是将高频电流中携带的有用信号分离出来的过程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情境2.eps" descr="id:2147493774;FounderCES"/>
          <p:cNvPicPr/>
          <p:nvPr/>
        </p:nvPicPr>
        <p:blipFill>
          <a:blip r:embed="rId2"/>
          <a:stretch>
            <a:fillRect/>
          </a:stretch>
        </p:blipFill>
        <p:spPr>
          <a:xfrm>
            <a:off x="478582" y="899389"/>
            <a:ext cx="1052438" cy="369637"/>
          </a:xfrm>
          <a:prstGeom prst="rect">
            <a:avLst/>
          </a:prstGeom>
        </p:spPr>
      </p:pic>
    </p:spTree>
    <p:extLst>
      <p:ext uri="{BB962C8B-B14F-4D97-AF65-F5344CB8AC3E}">
        <p14:creationId xmlns:p14="http://schemas.microsoft.com/office/powerpoint/2010/main" val="19845064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422798" y="755451"/>
            <a:ext cx="7253541" cy="689186"/>
          </a:xfrm>
          <a:prstGeom prst="rect">
            <a:avLst/>
          </a:prstGeom>
        </p:spPr>
      </p:pic>
      <p:pic>
        <p:nvPicPr>
          <p:cNvPr id="4" name="知识点1.eps" descr="id:2147489816;FounderCES"/>
          <p:cNvPicPr/>
          <p:nvPr/>
        </p:nvPicPr>
        <p:blipFill>
          <a:blip r:embed="rId3"/>
          <a:stretch>
            <a:fillRect/>
          </a:stretch>
        </p:blipFill>
        <p:spPr>
          <a:xfrm>
            <a:off x="469251" y="1600144"/>
            <a:ext cx="1266939" cy="350171"/>
          </a:xfrm>
          <a:prstGeom prst="rect">
            <a:avLst/>
          </a:prstGeom>
        </p:spPr>
      </p:pic>
      <p:sp>
        <p:nvSpPr>
          <p:cNvPr id="7" name="内容占位符 6"/>
          <p:cNvSpPr>
            <a:spLocks noGrp="1"/>
          </p:cNvSpPr>
          <p:nvPr>
            <p:ph idx="1"/>
          </p:nvPr>
        </p:nvSpPr>
        <p:spPr>
          <a:xfrm>
            <a:off x="360854" y="1431438"/>
            <a:ext cx="11485848" cy="223824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无线电波</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的发射和接收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概念：把要传递的信号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到高频等幅振荡电流上，使载波随各种信号而改变的技术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18714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p:cNvSpPr>
                <a:spLocks noGrp="1"/>
              </p:cNvSpPr>
              <p:nvPr>
                <p:ph idx="1"/>
              </p:nvPr>
            </p:nvSpPr>
            <p:spPr>
              <a:xfrm>
                <a:off x="360854" y="746120"/>
                <a:ext cx="11485848" cy="424193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调节调谐电路的注意事项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调节方向：由题中情境准确判断出电路的固有频率应该调大还是调小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频率公式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中的调节方向，可进一步准确判定电容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是该调大还是调小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决定电容和电感大小的因素：决定电容大小的因素是极板正对面积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、极板间距</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、相对介电常数</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ε</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；决定电感大小的因素是线圈匝数、线圈粗细、长短、有无铁芯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这样就可以在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的基础上做出最准确的细微调节</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xmlns="">
          <p:sp>
            <p:nvSpPr>
              <p:cNvPr id="2" name="内容占位符 1"/>
              <p:cNvSpPr>
                <a:spLocks noGrp="1" noRot="1" noChangeAspect="1" noMove="1" noResize="1" noEditPoints="1" noAdjustHandles="1" noChangeArrowheads="1" noChangeShapeType="1" noTextEdit="1"/>
              </p:cNvSpPr>
              <p:nvPr>
                <p:ph idx="1"/>
              </p:nvPr>
            </p:nvSpPr>
            <p:spPr>
              <a:xfrm>
                <a:off x="360854" y="746120"/>
                <a:ext cx="11485848" cy="4241930"/>
              </a:xfrm>
              <a:blipFill>
                <a:blip r:embed="rId2"/>
                <a:stretch>
                  <a:fillRect l="-796" r="-849" b="-86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813383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收音机的调谐回路时，可变电容器的动片从全部旋入到完全旋出均接收不到某较高频率的电台信号，为接收到该电台信号，则应</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加大电源电压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减小电源电压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增加谐振线圈的圈数</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减少谐振线圈的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圈数</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93781;FounderCES"/>
          <p:cNvPicPr/>
          <p:nvPr/>
        </p:nvPicPr>
        <p:blipFill>
          <a:blip r:embed="rId2"/>
          <a:stretch>
            <a:fillRect/>
          </a:stretch>
        </p:blipFill>
        <p:spPr>
          <a:xfrm>
            <a:off x="478582" y="936713"/>
            <a:ext cx="1047040" cy="337713"/>
          </a:xfrm>
          <a:prstGeom prst="rect">
            <a:avLst/>
          </a:prstGeom>
        </p:spPr>
      </p:pic>
      <p:pic>
        <p:nvPicPr>
          <p:cNvPr id="4" name="24答案.eps" descr="id:2147489956;FounderCES"/>
          <p:cNvPicPr/>
          <p:nvPr/>
        </p:nvPicPr>
        <p:blipFill>
          <a:blip r:embed="rId3"/>
          <a:stretch>
            <a:fillRect/>
          </a:stretch>
        </p:blipFill>
        <p:spPr>
          <a:xfrm>
            <a:off x="497192" y="4210370"/>
            <a:ext cx="826824" cy="295189"/>
          </a:xfrm>
          <a:prstGeom prst="rect">
            <a:avLst/>
          </a:prstGeom>
        </p:spPr>
      </p:pic>
      <p:sp>
        <p:nvSpPr>
          <p:cNvPr id="5" name="矩形 4"/>
          <p:cNvSpPr/>
          <p:nvPr/>
        </p:nvSpPr>
        <p:spPr>
          <a:xfrm>
            <a:off x="1707434" y="4025467"/>
            <a:ext cx="407484"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D</a:t>
            </a:r>
            <a:endParaRPr lang="zh-CN" altLang="zh-CN" sz="1050" dirty="0">
              <a:solidFill>
                <a:srgbClr val="0000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6" name="内容占位符 1"/>
              <p:cNvSpPr txBox="1">
                <a:spLocks/>
              </p:cNvSpPr>
              <p:nvPr/>
            </p:nvSpPr>
            <p:spPr bwMode="auto">
              <a:xfrm>
                <a:off x="360854" y="4381457"/>
                <a:ext cx="11485848" cy="1955856"/>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动片旋出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正对面积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调到最小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最小时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还未达到高频率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则必须减小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即减少谐振线圈的圈数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频率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与电源电压无关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mc:Choice>
        <mc:Fallback xmlns="">
          <p:sp>
            <p:nvSpPr>
              <p:cNvPr id="6" name="内容占位符 1"/>
              <p:cNvSpPr txBox="1">
                <a:spLocks noRot="1" noChangeAspect="1" noMove="1" noResize="1" noEditPoints="1" noAdjustHandles="1" noChangeArrowheads="1" noChangeShapeType="1" noTextEdit="1"/>
              </p:cNvSpPr>
              <p:nvPr/>
            </p:nvSpPr>
            <p:spPr bwMode="auto">
              <a:xfrm>
                <a:off x="360854" y="4381457"/>
                <a:ext cx="11485848" cy="1955856"/>
              </a:xfrm>
              <a:prstGeom prst="rect">
                <a:avLst/>
              </a:prstGeom>
              <a:blipFill>
                <a:blip r:embed="rId4"/>
                <a:stretch>
                  <a:fillRect l="-796" r="-849" b="-654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24解析.eps" descr="id:2147489949;FounderCES"/>
          <p:cNvPicPr/>
          <p:nvPr/>
        </p:nvPicPr>
        <p:blipFill>
          <a:blip r:embed="rId5"/>
          <a:stretch>
            <a:fillRect/>
          </a:stretch>
        </p:blipFill>
        <p:spPr>
          <a:xfrm>
            <a:off x="497192" y="4762255"/>
            <a:ext cx="826824" cy="295189"/>
          </a:xfrm>
          <a:prstGeom prst="rect">
            <a:avLst/>
          </a:prstGeom>
        </p:spPr>
      </p:pic>
    </p:spTree>
    <p:extLst>
      <p:ext uri="{BB962C8B-B14F-4D97-AF65-F5344CB8AC3E}">
        <p14:creationId xmlns:p14="http://schemas.microsoft.com/office/powerpoint/2010/main" val="3677205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调制的分类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调幅：使高频电磁波的振幅随信号的强弱而改变的调制方法，如图所示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波形</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w15.eps" descr="id:2147493577;FounderCES"/>
          <p:cNvPicPr/>
          <p:nvPr/>
        </p:nvPicPr>
        <p:blipFill>
          <a:blip r:embed="rId2"/>
          <a:stretch>
            <a:fillRect/>
          </a:stretch>
        </p:blipFill>
        <p:spPr>
          <a:xfrm>
            <a:off x="4295006" y="2204864"/>
            <a:ext cx="3240360" cy="1166530"/>
          </a:xfrm>
          <a:prstGeom prst="rect">
            <a:avLst/>
          </a:prstGeom>
        </p:spPr>
      </p:pic>
      <p:sp>
        <p:nvSpPr>
          <p:cNvPr id="6" name="矩形 5"/>
          <p:cNvSpPr/>
          <p:nvPr/>
        </p:nvSpPr>
        <p:spPr>
          <a:xfrm>
            <a:off x="448445" y="3789040"/>
            <a:ext cx="4206601" cy="461665"/>
          </a:xfrm>
          <a:prstGeom prst="rect">
            <a:avLst/>
          </a:prstGeom>
        </p:spPr>
        <p:txBody>
          <a:bodyPr wrap="none">
            <a:spAutoFit/>
          </a:bodyPr>
          <a:lstStyle/>
          <a:p>
            <a:r>
              <a:rPr lang="zh-CN" altLang="zh-CN" sz="2400" dirty="0">
                <a:solidFill>
                  <a:srgbClr val="000000"/>
                </a:solidFill>
                <a:cs typeface="Times New Roman" panose="02020603050405020304" pitchFamily="18" charset="0"/>
              </a:rPr>
              <a:t>高频等幅振荡中电磁波的波形</a:t>
            </a:r>
            <a:endParaRPr lang="zh-CN" altLang="en-US" dirty="0"/>
          </a:p>
        </p:txBody>
      </p:sp>
      <p:pic>
        <p:nvPicPr>
          <p:cNvPr id="7" name="QW16.eps" descr="id:2147493584;FounderCES"/>
          <p:cNvPicPr/>
          <p:nvPr/>
        </p:nvPicPr>
        <p:blipFill>
          <a:blip r:embed="rId3"/>
          <a:stretch>
            <a:fillRect/>
          </a:stretch>
        </p:blipFill>
        <p:spPr>
          <a:xfrm>
            <a:off x="4295006" y="4504652"/>
            <a:ext cx="3384376" cy="1372620"/>
          </a:xfrm>
          <a:prstGeom prst="rect">
            <a:avLst/>
          </a:prstGeom>
        </p:spPr>
      </p:pic>
    </p:spTree>
    <p:extLst>
      <p:ext uri="{BB962C8B-B14F-4D97-AF65-F5344CB8AC3E}">
        <p14:creationId xmlns:p14="http://schemas.microsoft.com/office/powerpoint/2010/main" val="1848071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调幅</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调频：使高频电磁波的频率随信号的强弱而改变的调制方法，如图所示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信号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W17.eps" descr="id:2147493591;FounderCES"/>
          <p:cNvPicPr/>
          <p:nvPr/>
        </p:nvPicPr>
        <p:blipFill>
          <a:blip r:embed="rId2"/>
          <a:stretch>
            <a:fillRect/>
          </a:stretch>
        </p:blipFill>
        <p:spPr>
          <a:xfrm>
            <a:off x="4483598" y="1268760"/>
            <a:ext cx="3240360" cy="1023118"/>
          </a:xfrm>
          <a:prstGeom prst="rect">
            <a:avLst/>
          </a:prstGeom>
        </p:spPr>
      </p:pic>
      <p:pic>
        <p:nvPicPr>
          <p:cNvPr id="4" name="qw18.eps" descr="id:2147493598;FounderCES"/>
          <p:cNvPicPr/>
          <p:nvPr/>
        </p:nvPicPr>
        <p:blipFill>
          <a:blip r:embed="rId3"/>
          <a:stretch>
            <a:fillRect/>
          </a:stretch>
        </p:blipFill>
        <p:spPr>
          <a:xfrm>
            <a:off x="4483598" y="3792358"/>
            <a:ext cx="3339800" cy="1292826"/>
          </a:xfrm>
          <a:prstGeom prst="rect">
            <a:avLst/>
          </a:prstGeom>
        </p:spPr>
      </p:pic>
    </p:spTree>
    <p:extLst>
      <p:ext uri="{BB962C8B-B14F-4D97-AF65-F5344CB8AC3E}">
        <p14:creationId xmlns:p14="http://schemas.microsoft.com/office/powerpoint/2010/main" val="3052382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等幅振荡中电磁波的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波形</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调频波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QW19.eps" descr="id:2147493605;FounderCES"/>
          <p:cNvPicPr/>
          <p:nvPr/>
        </p:nvPicPr>
        <p:blipFill>
          <a:blip r:embed="rId2"/>
          <a:stretch>
            <a:fillRect/>
          </a:stretch>
        </p:blipFill>
        <p:spPr>
          <a:xfrm>
            <a:off x="4411590" y="1772816"/>
            <a:ext cx="3384376" cy="977168"/>
          </a:xfrm>
          <a:prstGeom prst="rect">
            <a:avLst/>
          </a:prstGeom>
        </p:spPr>
      </p:pic>
      <p:pic>
        <p:nvPicPr>
          <p:cNvPr id="4" name="QW20.eps" descr="id:2147493612;FounderCES"/>
          <p:cNvPicPr/>
          <p:nvPr/>
        </p:nvPicPr>
        <p:blipFill>
          <a:blip r:embed="rId3"/>
          <a:stretch>
            <a:fillRect/>
          </a:stretch>
        </p:blipFill>
        <p:spPr>
          <a:xfrm>
            <a:off x="4439583" y="3362836"/>
            <a:ext cx="3384376" cy="1434316"/>
          </a:xfrm>
          <a:prstGeom prst="rect">
            <a:avLst/>
          </a:prstGeom>
        </p:spPr>
      </p:pic>
    </p:spTree>
    <p:extLst>
      <p:ext uri="{BB962C8B-B14F-4D97-AF65-F5344CB8AC3E}">
        <p14:creationId xmlns:p14="http://schemas.microsoft.com/office/powerpoint/2010/main" val="146460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375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无线电波的接收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原理：电磁波在传播过程中如果遇到导体，会使导体中产生感应电流，因此，空中的导体可以用来接收电磁波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电谐振与调谐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电谐振：当接收电路的固有频率跟收到的电磁波的频率相同时，接收电路中产生的振荡电流最强，这种现象叫作电谐振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调谐：使接收电路产生电谐振的过程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内容占位符 1"/>
          <p:cNvSpPr txBox="1">
            <a:spLocks/>
          </p:cNvSpPr>
          <p:nvPr/>
        </p:nvSpPr>
        <p:spPr bwMode="auto">
          <a:xfrm>
            <a:off x="360854" y="465313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解调：使声音或图像信号从高频电流中还原出来的过程，它是调制的逆过程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检波：调幅波的解调</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qw111.jpg" descr="id:2147493619;FounderCES"/>
          <p:cNvPicPr/>
          <p:nvPr/>
        </p:nvPicPr>
        <p:blipFill>
          <a:blip r:embed="rId2"/>
          <a:stretch>
            <a:fillRect/>
          </a:stretch>
        </p:blipFill>
        <p:spPr>
          <a:xfrm>
            <a:off x="3862958" y="5500987"/>
            <a:ext cx="5544616" cy="952349"/>
          </a:xfrm>
          <a:prstGeom prst="rect">
            <a:avLst/>
          </a:prstGeom>
        </p:spPr>
      </p:pic>
    </p:spTree>
    <p:extLst>
      <p:ext uri="{BB962C8B-B14F-4D97-AF65-F5344CB8AC3E}">
        <p14:creationId xmlns:p14="http://schemas.microsoft.com/office/powerpoint/2010/main" val="1601463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360854" y="746120"/>
            <a:ext cx="11485848" cy="332975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电视广播的发射和接收</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发射：电视广播信号是一种无线电信号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现代电视发射系统中，首先将光信号转变为电信号，再通过载波将信号调制成高频信号后进行传播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传播方式：地面无线电传输、有线网络传输以及卫星传输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接收：在电视接收端，接收到高频电磁波信号后，经过解调处理，就可以将得到的信号通过显示设备转变为图像信息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2963070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837;FounderCES"/>
          <p:cNvPicPr/>
          <p:nvPr/>
        </p:nvPicPr>
        <p:blipFill>
          <a:blip r:embed="rId2"/>
          <a:stretch>
            <a:fillRect/>
          </a:stretch>
        </p:blipFill>
        <p:spPr>
          <a:xfrm>
            <a:off x="450589" y="918114"/>
            <a:ext cx="1242798" cy="330495"/>
          </a:xfrm>
          <a:prstGeom prst="rect">
            <a:avLst/>
          </a:prstGeom>
        </p:spPr>
      </p:pic>
      <p:sp>
        <p:nvSpPr>
          <p:cNvPr id="2" name="内容占位符 1"/>
          <p:cNvSpPr>
            <a:spLocks noGrp="1"/>
          </p:cNvSpPr>
          <p:nvPr>
            <p:ph idx="1"/>
          </p:nvPr>
        </p:nvSpPr>
        <p:spPr>
          <a:xfrm>
            <a:off x="360854" y="746120"/>
            <a:ext cx="11485848" cy="277576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电磁波谱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电磁波的种类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无线电波、红外线、可见光、紫外线、</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射线等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电磁波谱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按电磁波的波长大小或频率高低的顺序把各种电磁波排列成的谱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Tree>
    <p:extLst>
      <p:ext uri="{BB962C8B-B14F-4D97-AF65-F5344CB8AC3E}">
        <p14:creationId xmlns:p14="http://schemas.microsoft.com/office/powerpoint/2010/main" val="482816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5585"/>
          </a:xfrm>
        </p:spPr>
        <p:txBody>
          <a:bodyPr/>
          <a:lstStyle/>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不同波段电磁波的特性及</a:t>
            </a:r>
            <a:r>
              <a:rPr lang="zh-CN" altLang="zh-CN" sz="200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endParaRPr lang="en-US" altLang="zh-CN" sz="200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7" name="表格 6"/>
          <p:cNvGraphicFramePr>
            <a:graphicFrameLocks noGrp="1"/>
          </p:cNvGraphicFramePr>
          <p:nvPr>
            <p:extLst>
              <p:ext uri="{D42A27DB-BD31-4B8C-83A1-F6EECF244321}">
                <p14:modId xmlns:p14="http://schemas.microsoft.com/office/powerpoint/2010/main" val="4015513217"/>
              </p:ext>
            </p:extLst>
          </p:nvPr>
        </p:nvGraphicFramePr>
        <p:xfrm>
          <a:off x="487913" y="1339928"/>
          <a:ext cx="11233247" cy="5159622"/>
        </p:xfrm>
        <a:graphic>
          <a:graphicData uri="http://schemas.openxmlformats.org/drawingml/2006/table">
            <a:tbl>
              <a:tblPr firstRow="1" firstCol="1" bandRow="1"/>
              <a:tblGrid>
                <a:gridCol w="638741">
                  <a:extLst>
                    <a:ext uri="{9D8B030D-6E8A-4147-A177-3AD203B41FA5}">
                      <a16:colId xmlns:a16="http://schemas.microsoft.com/office/drawing/2014/main" val="867225426"/>
                    </a:ext>
                  </a:extLst>
                </a:gridCol>
                <a:gridCol w="648072">
                  <a:extLst>
                    <a:ext uri="{9D8B030D-6E8A-4147-A177-3AD203B41FA5}">
                      <a16:colId xmlns:a16="http://schemas.microsoft.com/office/drawing/2014/main" val="702243814"/>
                    </a:ext>
                  </a:extLst>
                </a:gridCol>
                <a:gridCol w="936104">
                  <a:extLst>
                    <a:ext uri="{9D8B030D-6E8A-4147-A177-3AD203B41FA5}">
                      <a16:colId xmlns:a16="http://schemas.microsoft.com/office/drawing/2014/main" val="950406931"/>
                    </a:ext>
                  </a:extLst>
                </a:gridCol>
                <a:gridCol w="936104">
                  <a:extLst>
                    <a:ext uri="{9D8B030D-6E8A-4147-A177-3AD203B41FA5}">
                      <a16:colId xmlns:a16="http://schemas.microsoft.com/office/drawing/2014/main" val="3307371926"/>
                    </a:ext>
                  </a:extLst>
                </a:gridCol>
                <a:gridCol w="3024336">
                  <a:extLst>
                    <a:ext uri="{9D8B030D-6E8A-4147-A177-3AD203B41FA5}">
                      <a16:colId xmlns:a16="http://schemas.microsoft.com/office/drawing/2014/main" val="3159816597"/>
                    </a:ext>
                  </a:extLst>
                </a:gridCol>
                <a:gridCol w="5049890">
                  <a:extLst>
                    <a:ext uri="{9D8B030D-6E8A-4147-A177-3AD203B41FA5}">
                      <a16:colId xmlns:a16="http://schemas.microsoft.com/office/drawing/2014/main" val="3729149462"/>
                    </a:ext>
                  </a:extLst>
                </a:gridCol>
              </a:tblGrid>
              <a:tr h="383200">
                <a:tc gridSpan="2">
                  <a:txBody>
                    <a:bodyPr/>
                    <a:lstStyle/>
                    <a:p>
                      <a:pPr algn="ctr" hangingPunct="0">
                        <a:lnSpc>
                          <a:spcPct val="125000"/>
                        </a:lnSpc>
                        <a:spcAft>
                          <a:spcPts val="0"/>
                        </a:spcAft>
                      </a:pP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xBody>
                    <a:bodyPr/>
                    <a:lstStyle/>
                    <a:p>
                      <a:endParaRPr lang="zh-CN" altLang="en-US"/>
                    </a:p>
                  </a:txBody>
                  <a:tcPr/>
                </a:tc>
                <a:tc>
                  <a:txBody>
                    <a:bodyPr/>
                    <a:lstStyle/>
                    <a:p>
                      <a:pPr algn="ctr" hangingPunct="0">
                        <a:lnSpc>
                          <a:spcPct val="125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频率</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5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波长</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5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特性</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25000"/>
                        </a:lnSpc>
                        <a:spcAft>
                          <a:spcPts val="0"/>
                        </a:spcAft>
                      </a:pPr>
                      <a:r>
                        <a:rPr lang="zh-CN" sz="21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097" marR="5097"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extLst>
                  <a:ext uri="{0D108BD9-81ED-4DB2-BD59-A6C34878D82A}">
                    <a16:rowId xmlns:a16="http://schemas.microsoft.com/office/drawing/2014/main" val="418017723"/>
                  </a:ext>
                </a:extLst>
              </a:tr>
              <a:tr h="379776">
                <a:tc rowSpan="4">
                  <a:txBody>
                    <a:bodyPr/>
                    <a:lstStyle/>
                    <a:p>
                      <a:pPr algn="ctr" hangingPunct="0">
                        <a:lnSpc>
                          <a:spcPct val="125000"/>
                        </a:lnSpc>
                        <a:spcAft>
                          <a:spcPts val="0"/>
                        </a:spcAft>
                      </a:pPr>
                      <a:r>
                        <a:rPr lang="zh-CN" sz="21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无线</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25000"/>
                        </a:lnSpc>
                        <a:spcAft>
                          <a:spcPts val="0"/>
                        </a:spcAft>
                      </a:pPr>
                      <a:r>
                        <a:rPr lang="zh-CN" sz="21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电波</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25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长波</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9">
                  <a:txBody>
                    <a:bodyPr/>
                    <a:lstStyle/>
                    <a:p>
                      <a:pPr algn="just" hangingPunct="0">
                        <a:lnSpc>
                          <a:spcPct val="125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从上到下</a:t>
                      </a:r>
                      <a:r>
                        <a:rPr lang="zh-CN"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频率由低到高</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9">
                  <a:txBody>
                    <a:bodyPr/>
                    <a:lstStyle/>
                    <a:p>
                      <a:pPr algn="just" hangingPunct="0">
                        <a:lnSpc>
                          <a:spcPct val="125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从上到下</a:t>
                      </a:r>
                      <a:r>
                        <a:rPr lang="zh-CN"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波长由长到短</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rowSpan="4">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波长较长</a:t>
                      </a:r>
                      <a:r>
                        <a:rPr lang="zh-CN"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波动性强</a:t>
                      </a:r>
                      <a:r>
                        <a:rPr lang="en-US" sz="21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可干涉、衍射</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调幅广播及航海导航</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08291743"/>
                  </a:ext>
                </a:extLst>
              </a:tr>
              <a:tr h="379776">
                <a:tc vMerge="1">
                  <a:txBody>
                    <a:bodyPr/>
                    <a:lstStyle/>
                    <a:p>
                      <a:endParaRPr lang="zh-CN" altLang="en-US"/>
                    </a:p>
                  </a:txBody>
                  <a:tcPr/>
                </a:tc>
                <a:tc>
                  <a:txBody>
                    <a:bodyPr/>
                    <a:lstStyle/>
                    <a:p>
                      <a:pPr algn="ctr" hangingPunct="0">
                        <a:lnSpc>
                          <a:spcPct val="125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中波</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调幅广播及通信</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39702100"/>
                  </a:ext>
                </a:extLst>
              </a:tr>
              <a:tr h="379776">
                <a:tc vMerge="1">
                  <a:txBody>
                    <a:bodyPr/>
                    <a:lstStyle/>
                    <a:p>
                      <a:endParaRPr lang="zh-CN" altLang="en-US"/>
                    </a:p>
                  </a:txBody>
                  <a:tcPr/>
                </a:tc>
                <a:tc>
                  <a:txBody>
                    <a:bodyPr/>
                    <a:lstStyle/>
                    <a:p>
                      <a:pPr algn="ctr"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短波</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调幅广播及远距离短波通信</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739565272"/>
                  </a:ext>
                </a:extLst>
              </a:tr>
              <a:tr h="802644">
                <a:tc vMerge="1">
                  <a:txBody>
                    <a:bodyPr/>
                    <a:lstStyle/>
                    <a:p>
                      <a:endParaRPr lang="zh-CN" altLang="en-US"/>
                    </a:p>
                  </a:txBody>
                  <a:tcPr/>
                </a:tc>
                <a:tc>
                  <a:txBody>
                    <a:bodyPr/>
                    <a:lstStyle/>
                    <a:p>
                      <a:pPr algn="ctr" hangingPunct="0">
                        <a:lnSpc>
                          <a:spcPct val="125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微波</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调频广播、电视、卫星导航、雷达、加热食物</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364900561"/>
                  </a:ext>
                </a:extLst>
              </a:tr>
              <a:tr h="802644">
                <a:tc gridSpan="2">
                  <a:txBody>
                    <a:bodyPr/>
                    <a:lstStyle/>
                    <a:p>
                      <a:pPr algn="ctr" hangingPunct="0">
                        <a:lnSpc>
                          <a:spcPct val="125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红外线</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just" hangingPunct="0">
                        <a:lnSpc>
                          <a:spcPct val="125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较强的感光能力、热效应明显</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加热物体、红外摄影仪、红外遥感器</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56947922"/>
                  </a:ext>
                </a:extLst>
              </a:tr>
              <a:tr h="379776">
                <a:tc gridSpan="2">
                  <a:txBody>
                    <a:bodyPr/>
                    <a:lstStyle/>
                    <a:p>
                      <a:pPr algn="ctr" hangingPunct="0">
                        <a:lnSpc>
                          <a:spcPct val="125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可见光</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光感明显</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照明、照相</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2920415810"/>
                  </a:ext>
                </a:extLst>
              </a:tr>
              <a:tr h="529461">
                <a:tc gridSpan="2">
                  <a:txBody>
                    <a:bodyPr/>
                    <a:lstStyle/>
                    <a:p>
                      <a:pPr algn="ctr" hangingPunct="0">
                        <a:lnSpc>
                          <a:spcPct val="125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紫外线</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使物质发出荧光、杀菌</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促使人体合成维生素</a:t>
                      </a:r>
                      <a:r>
                        <a:rPr lang="en-US" sz="21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D</a:t>
                      </a: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、消毒、鉴别钞票</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1548061520"/>
                  </a:ext>
                </a:extLst>
              </a:tr>
              <a:tr h="379776">
                <a:tc gridSpan="2">
                  <a:txBody>
                    <a:bodyPr/>
                    <a:lstStyle/>
                    <a:p>
                      <a:pPr algn="ctr" hangingPunct="0">
                        <a:lnSpc>
                          <a:spcPct val="125000"/>
                        </a:lnSpc>
                        <a:spcAft>
                          <a:spcPts val="0"/>
                        </a:spcAft>
                      </a:pPr>
                      <a:r>
                        <a:rPr lang="en-US"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射线</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穿透力较强</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5000"/>
                        </a:lnSpc>
                        <a:spcAft>
                          <a:spcPts val="0"/>
                        </a:spcAft>
                      </a:pPr>
                      <a:r>
                        <a:rPr lang="zh-CN" sz="21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检查、透视、治疗</a:t>
                      </a:r>
                      <a:endParaRPr lang="zh-CN" sz="2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3889998127"/>
                  </a:ext>
                </a:extLst>
              </a:tr>
              <a:tr h="624573">
                <a:tc gridSpan="2">
                  <a:txBody>
                    <a:bodyPr/>
                    <a:lstStyle/>
                    <a:p>
                      <a:pPr algn="ctr" hangingPunct="0">
                        <a:lnSpc>
                          <a:spcPct val="125000"/>
                        </a:lnSpc>
                        <a:spcAft>
                          <a:spcPts val="0"/>
                        </a:spcAft>
                      </a:pPr>
                      <a:r>
                        <a:rPr lang="en-US" sz="21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γ</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射线</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just" hangingPunct="0">
                        <a:lnSpc>
                          <a:spcPct val="125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能量较高</a:t>
                      </a:r>
                      <a:r>
                        <a:rPr lang="zh-CN" sz="21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穿透力很强</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25000"/>
                        </a:lnSpc>
                        <a:spcAft>
                          <a:spcPts val="0"/>
                        </a:spcAft>
                      </a:pPr>
                      <a:r>
                        <a:rPr lang="zh-CN" sz="21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治疗癌症、探测金属内部的缺陷</a:t>
                      </a:r>
                      <a:endParaRPr 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955" marR="495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extLst>
                  <a:ext uri="{0D108BD9-81ED-4DB2-BD59-A6C34878D82A}">
                    <a16:rowId xmlns:a16="http://schemas.microsoft.com/office/drawing/2014/main" val="4067168670"/>
                  </a:ext>
                </a:extLst>
              </a:tr>
            </a:tbl>
          </a:graphicData>
        </a:graphic>
      </p:graphicFrame>
    </p:spTree>
    <p:extLst>
      <p:ext uri="{BB962C8B-B14F-4D97-AF65-F5344CB8AC3E}">
        <p14:creationId xmlns:p14="http://schemas.microsoft.com/office/powerpoint/2010/main" val="3879626730"/>
      </p:ext>
    </p:extLst>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331</TotalTime>
  <Words>1261</Words>
  <Application>Microsoft Office PowerPoint</Application>
  <PresentationFormat>自定义</PresentationFormat>
  <Paragraphs>125</Paragraphs>
  <Slides>21</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21</vt:i4>
      </vt:variant>
    </vt:vector>
  </HeadingPairs>
  <TitlesOfParts>
    <vt:vector size="31" baseType="lpstr">
      <vt:lpstr>仿宋</vt:lpstr>
      <vt:lpstr>黑体</vt:lpstr>
      <vt:lpstr>楷体</vt:lpstr>
      <vt:lpstr>宋体</vt:lpstr>
      <vt:lpstr>微软雅黑</vt:lpstr>
      <vt:lpstr>Arial</vt:lpstr>
      <vt:lpstr>Calibri</vt:lpstr>
      <vt:lpstr>Cambria Math</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Administrator</cp:lastModifiedBy>
  <cp:revision>396</cp:revision>
  <dcterms:created xsi:type="dcterms:W3CDTF">2020-11-06T05:24:00Z</dcterms:created>
  <dcterms:modified xsi:type="dcterms:W3CDTF">2025-08-05T14:46:25Z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